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4820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783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876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7899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6418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5207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468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4945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7891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0998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372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159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4105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7973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0957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82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439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45EF467-9C32-4483-BC83-E5A3A01409C3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5D9EBE3-96D7-4A67-A8DE-C783F4D19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7744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ctrl.blog/entry/how-to-debian-horde-webmail.html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oogie-security.com/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ixabay.com/en/brain-human-anatomy-anatomy-human-1787622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ixabay.com/nl/vectors/envelop-icon-brief-e-mail-2022710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clipart.org/detail/167084" TargetMode="External"/><Relationship Id="rId5" Type="http://schemas.openxmlformats.org/officeDocument/2006/relationships/image" Target="../media/image4.png"/><Relationship Id="rId4" Type="http://schemas.openxmlformats.org/officeDocument/2006/relationships/hyperlink" Target="https://www.frisch-gebloggt.de/internet/erpresser-e-mails-wenn-der-hacker-dir-eine-e-mail-schreibt/" TargetMode="External"/><Relationship Id="rId9" Type="http://schemas.openxmlformats.org/officeDocument/2006/relationships/hyperlink" Target="https://pixabay.com/fr/panneau-d-avertissement-30915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openxmlformats.org/officeDocument/2006/relationships/hyperlink" Target="http://www.debbest.com/2016/10/16/the-cost-of-missing-the-december-1st-flsa-deadline-in-business-and-at-work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7.png"/><Relationship Id="rId4" Type="http://schemas.openxmlformats.org/officeDocument/2006/relationships/hyperlink" Target="https://game-icons.net/lorc/originals/broken-shield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admin@paypaI.com" TargetMode="Externa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www.flickr.com/photos/mikemacmarketing/3658812525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duperrin.com/english/2017/04/14/fake-news-should-the-answer-be-technological-or-human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ame-icons.net/1x1/delapouite/jason-mask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7" Type="http://schemas.openxmlformats.org/officeDocument/2006/relationships/hyperlink" Target="https://svgsilh.com/image/31869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hyperlink" Target="https://pixabay.com/en/cross-red-alert-error-incorrect-157492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hestoryreadingapeblog.com/2017/08/08/what-is-your-book-going-to-be-abou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8A4416-D495-5CA7-2D3F-848B16A4C8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7378" y="-1"/>
            <a:ext cx="12199377" cy="68621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E8092E-69E6-B534-F41A-147C4FE77EB5}"/>
              </a:ext>
            </a:extLst>
          </p:cNvPr>
          <p:cNvSpPr txBox="1"/>
          <p:nvPr/>
        </p:nvSpPr>
        <p:spPr>
          <a:xfrm>
            <a:off x="717752" y="448494"/>
            <a:ext cx="1075649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4800" b="1" i="0" u="sng" strike="noStrike" kern="1200" cap="all" spc="0" normalizeH="0" baseline="0" noProof="0" dirty="0">
                <a:ln w="3175" cmpd="sng"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Algerian" panose="04020705040A02060702" pitchFamily="82" charset="0"/>
                <a:ea typeface="+mj-ea"/>
                <a:cs typeface="+mj-cs"/>
              </a:rPr>
              <a:t>🎯 </a:t>
            </a:r>
            <a:r>
              <a:rPr kumimoji="0" lang="en-IN" sz="4800" b="1" i="1" u="sng" strike="noStrike" kern="1200" cap="all" spc="0" normalizeH="0" baseline="0" noProof="0" dirty="0">
                <a:ln w="3175" cmpd="sng"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Algerian" panose="04020705040A02060702" pitchFamily="82" charset="0"/>
                <a:ea typeface="+mj-ea"/>
                <a:cs typeface="+mj-cs"/>
              </a:rPr>
              <a:t>Phishing Awareness Training</a:t>
            </a:r>
            <a:endParaRPr lang="en-IN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061426-156B-8096-F04A-489812C5D8D3}"/>
              </a:ext>
            </a:extLst>
          </p:cNvPr>
          <p:cNvSpPr txBox="1"/>
          <p:nvPr/>
        </p:nvSpPr>
        <p:spPr>
          <a:xfrm>
            <a:off x="4353231" y="1727986"/>
            <a:ext cx="348553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2800" b="0" i="0" u="none" strike="noStrike" kern="1200" cap="all" spc="0" normalizeH="0" baseline="0" noProof="0" dirty="0">
                <a:ln w="3175" cmpd="sng"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Algerian" panose="04020705040A02060702" pitchFamily="82" charset="0"/>
                <a:ea typeface="+mj-ea"/>
                <a:cs typeface="+mj-cs"/>
              </a:rPr>
              <a:t>📘</a:t>
            </a:r>
            <a:r>
              <a:rPr kumimoji="0" lang="en-US" sz="2800" b="0" i="1" u="none" strike="noStrike" kern="1200" cap="all" spc="0" normalizeH="0" baseline="0" noProof="0" dirty="0">
                <a:ln w="3175" cmpd="sng"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Algerian" panose="04020705040A02060702" pitchFamily="82" charset="0"/>
                <a:ea typeface="+mj-ea"/>
                <a:cs typeface="+mj-cs"/>
              </a:rPr>
              <a:t>Understanding&amp; </a:t>
            </a:r>
          </a:p>
          <a:p>
            <a:pPr algn="ctr"/>
            <a:r>
              <a:rPr kumimoji="0" lang="en-US" sz="2800" b="0" i="1" u="none" strike="noStrike" kern="1200" cap="all" spc="0" normalizeH="0" baseline="0" noProof="0" dirty="0">
                <a:ln w="3175" cmpd="sng"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Algerian" panose="04020705040A02060702" pitchFamily="82" charset="0"/>
                <a:ea typeface="+mj-ea"/>
                <a:cs typeface="+mj-cs"/>
              </a:rPr>
              <a:t>Preventing Online </a:t>
            </a:r>
          </a:p>
          <a:p>
            <a:pPr algn="ctr"/>
            <a:r>
              <a:rPr kumimoji="0" lang="en-US" sz="2800" b="0" i="1" u="none" strike="noStrike" kern="1200" cap="all" spc="0" normalizeH="0" baseline="0" noProof="0" dirty="0">
                <a:ln w="3175" cmpd="sng"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Algerian" panose="04020705040A02060702" pitchFamily="82" charset="0"/>
                <a:ea typeface="+mj-ea"/>
                <a:cs typeface="+mj-cs"/>
              </a:rPr>
              <a:t>Attacks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88C6CF-02F7-E1D5-7382-8306007F19E4}"/>
              </a:ext>
            </a:extLst>
          </p:cNvPr>
          <p:cNvSpPr txBox="1"/>
          <p:nvPr/>
        </p:nvSpPr>
        <p:spPr>
          <a:xfrm>
            <a:off x="717752" y="5049119"/>
            <a:ext cx="6096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r>
              <a:rPr kumimoji="0" lang="en-US" sz="2100" b="0" i="0" u="none" strike="noStrike" kern="1200" cap="small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👤 </a:t>
            </a:r>
            <a:r>
              <a:rPr kumimoji="0" lang="en-US" sz="2100" b="0" i="1" u="none" strike="noStrike" kern="1200" cap="small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Saptak Biswas</a:t>
            </a:r>
            <a:br>
              <a:rPr kumimoji="0" lang="en-US" sz="2100" b="0" i="0" u="none" strike="noStrike" kern="1200" cap="small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</a:br>
            <a:r>
              <a:rPr kumimoji="0" lang="en-US" sz="2100" b="0" i="0" u="none" strike="noStrike" kern="1200" cap="small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🧩 </a:t>
            </a:r>
            <a:r>
              <a:rPr kumimoji="0" lang="en-US" sz="2100" b="0" i="1" u="none" strike="noStrike" kern="1200" cap="small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Intern at </a:t>
            </a:r>
            <a:r>
              <a:rPr kumimoji="0" lang="en-US" sz="2100" b="0" i="1" u="none" strike="noStrike" kern="1200" cap="small" spc="0" normalizeH="0" baseline="0" noProof="0" dirty="0" err="1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CodeAlpha</a:t>
            </a:r>
            <a:endParaRPr kumimoji="0" lang="en-IN" sz="2100" b="0" i="0" u="none" strike="noStrike" kern="1200" cap="small" spc="0" normalizeH="0" baseline="0" noProof="0" dirty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prstClr val="white">
                      <a:lumMod val="75000"/>
                    </a:prstClr>
                  </a:gs>
                </a:gsLst>
                <a:lin ang="540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3225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2C9BC8-36C5-9EEE-A8A4-BDEF4761B234}"/>
              </a:ext>
            </a:extLst>
          </p:cNvPr>
          <p:cNvSpPr txBox="1"/>
          <p:nvPr/>
        </p:nvSpPr>
        <p:spPr>
          <a:xfrm>
            <a:off x="781664" y="100470"/>
            <a:ext cx="106286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Interactive Quiz – Real or Fake?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8E3B5B-283D-9CFC-3FBF-08EF2C074676}"/>
              </a:ext>
            </a:extLst>
          </p:cNvPr>
          <p:cNvSpPr txBox="1"/>
          <p:nvPr/>
        </p:nvSpPr>
        <p:spPr>
          <a:xfrm>
            <a:off x="78657" y="1041277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</a:rPr>
              <a:t>🧠 </a:t>
            </a:r>
            <a:r>
              <a:rPr lang="en-US" sz="2800" i="1" dirty="0">
                <a:latin typeface="Arial Black" panose="020B0A04020102020204" pitchFamily="34" charset="0"/>
              </a:rPr>
              <a:t>Quick Quiz: Phish or Legit?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EB215F-2F78-07BE-D0F7-CF67EB0B23A3}"/>
              </a:ext>
            </a:extLst>
          </p:cNvPr>
          <p:cNvSpPr txBox="1"/>
          <p:nvPr/>
        </p:nvSpPr>
        <p:spPr>
          <a:xfrm>
            <a:off x="560439" y="1674307"/>
            <a:ext cx="1084989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latin typeface="Arial Rounded MT Bold" panose="020F0704030504030204" pitchFamily="34" charset="0"/>
              </a:rPr>
              <a:t>❓ Question 1:Email says: “Update your banking info to avoid account suspension.”</a:t>
            </a:r>
          </a:p>
          <a:p>
            <a:pPr marL="457200" indent="-457200">
              <a:buAutoNum type="alphaUcParenR"/>
            </a:pPr>
            <a:r>
              <a:rPr lang="en-IN" sz="2400" dirty="0">
                <a:latin typeface="Arial Rounded MT Bold" panose="020F0704030504030204" pitchFamily="34" charset="0"/>
              </a:rPr>
              <a:t>Legit</a:t>
            </a:r>
          </a:p>
          <a:p>
            <a:pPr marL="457200" indent="-457200">
              <a:buAutoNum type="alphaUcParenR"/>
            </a:pPr>
            <a:r>
              <a:rPr lang="en-IN" sz="2400" dirty="0">
                <a:latin typeface="Arial Rounded MT Bold" panose="020F0704030504030204" pitchFamily="34" charset="0"/>
              </a:rPr>
              <a:t>Phish ✅</a:t>
            </a:r>
          </a:p>
          <a:p>
            <a:endParaRPr lang="en-IN" sz="2400" dirty="0">
              <a:latin typeface="Arial Rounded MT Bold" panose="020F0704030504030204" pitchFamily="34" charset="0"/>
            </a:endParaRPr>
          </a:p>
          <a:p>
            <a:r>
              <a:rPr lang="en-IN" sz="2400" dirty="0">
                <a:latin typeface="Arial Rounded MT Bold" panose="020F0704030504030204" pitchFamily="34" charset="0"/>
              </a:rPr>
              <a:t>❓ Question 2:Website URL: </a:t>
            </a:r>
            <a:r>
              <a:rPr lang="en-IN" sz="2400" dirty="0">
                <a:latin typeface="Arial Rounded MT Bold" panose="020F0704030504030204" pitchFamily="34" charset="0"/>
                <a:hlinkClick r:id="rId2"/>
              </a:rPr>
              <a:t>https://googIe-security.com</a:t>
            </a:r>
            <a:endParaRPr lang="en-IN" sz="2400" dirty="0">
              <a:latin typeface="Arial Rounded MT Bold" panose="020F0704030504030204" pitchFamily="34" charset="0"/>
            </a:endParaRPr>
          </a:p>
          <a:p>
            <a:pPr marL="457200" indent="-457200">
              <a:buAutoNum type="alphaUcParenR"/>
            </a:pPr>
            <a:r>
              <a:rPr lang="en-IN" sz="2400" dirty="0">
                <a:latin typeface="Arial Rounded MT Bold" panose="020F0704030504030204" pitchFamily="34" charset="0"/>
              </a:rPr>
              <a:t>Phish ✅</a:t>
            </a:r>
          </a:p>
          <a:p>
            <a:pPr marL="457200" indent="-457200">
              <a:buAutoNum type="alphaUcParenR"/>
            </a:pPr>
            <a:r>
              <a:rPr lang="en-IN" sz="2400" dirty="0">
                <a:latin typeface="Arial Rounded MT Bold" panose="020F0704030504030204" pitchFamily="34" charset="0"/>
              </a:rPr>
              <a:t>Legit</a:t>
            </a:r>
          </a:p>
          <a:p>
            <a:endParaRPr lang="en-IN" sz="2400" dirty="0">
              <a:latin typeface="Arial Rounded MT Bold" panose="020F0704030504030204" pitchFamily="34" charset="0"/>
            </a:endParaRPr>
          </a:p>
          <a:p>
            <a:r>
              <a:rPr lang="en-IN" sz="2400" dirty="0">
                <a:latin typeface="Arial Rounded MT Bold" panose="020F0704030504030204" pitchFamily="34" charset="0"/>
              </a:rPr>
              <a:t>❓ Question 3:Email from HR with grammar errors and an attachment named salary_details.exe</a:t>
            </a:r>
          </a:p>
          <a:p>
            <a:pPr marL="457200" indent="-457200">
              <a:buAutoNum type="alphaUcParenR"/>
            </a:pPr>
            <a:r>
              <a:rPr lang="en-IN" sz="2400" dirty="0">
                <a:latin typeface="Arial Rounded MT Bold" panose="020F0704030504030204" pitchFamily="34" charset="0"/>
              </a:rPr>
              <a:t>Phish ✅</a:t>
            </a:r>
          </a:p>
          <a:p>
            <a:pPr marL="457200" indent="-457200">
              <a:buAutoNum type="alphaUcParenR"/>
            </a:pPr>
            <a:r>
              <a:rPr lang="en-IN" sz="2400" dirty="0">
                <a:latin typeface="Arial Rounded MT Bold" panose="020F0704030504030204" pitchFamily="34" charset="0"/>
              </a:rPr>
              <a:t>Legit</a:t>
            </a:r>
          </a:p>
        </p:txBody>
      </p:sp>
    </p:spTree>
    <p:extLst>
      <p:ext uri="{BB962C8B-B14F-4D97-AF65-F5344CB8AC3E}">
        <p14:creationId xmlns:p14="http://schemas.microsoft.com/office/powerpoint/2010/main" val="3809596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BBF7A75-E45D-DD4C-7A03-401C3CB2C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77" y="0"/>
            <a:ext cx="1219977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1294AC-EF33-93EC-5F35-3FE3AB9825FE}"/>
              </a:ext>
            </a:extLst>
          </p:cNvPr>
          <p:cNvSpPr txBox="1"/>
          <p:nvPr/>
        </p:nvSpPr>
        <p:spPr>
          <a:xfrm>
            <a:off x="3048000" y="70973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Key Takeaways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8E62F8-C1DB-6967-AC09-6557E6938827}"/>
              </a:ext>
            </a:extLst>
          </p:cNvPr>
          <p:cNvSpPr txBox="1"/>
          <p:nvPr/>
        </p:nvSpPr>
        <p:spPr>
          <a:xfrm>
            <a:off x="526025" y="1127768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Arial Black" panose="020B0A04020102020204" pitchFamily="34" charset="0"/>
              </a:rPr>
              <a:t>📌 </a:t>
            </a:r>
            <a:r>
              <a:rPr lang="en-IN" sz="2800" i="1" dirty="0">
                <a:latin typeface="Arial Black" panose="020B0A04020102020204" pitchFamily="34" charset="0"/>
              </a:rPr>
              <a:t>Key Takeaways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F957CA-BEAA-BBD7-5621-7FD1ADBD70FE}"/>
              </a:ext>
            </a:extLst>
          </p:cNvPr>
          <p:cNvSpPr txBox="1"/>
          <p:nvPr/>
        </p:nvSpPr>
        <p:spPr>
          <a:xfrm>
            <a:off x="526025" y="1875955"/>
            <a:ext cx="1113994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🎣 Phishing is a deceptive cyberattack using fake emails/websites.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👀 Always verify links, sender addresses, and attachments.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🧠 Attackers use social engineering to exploit urgency and trust.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🛡️ Use 2FA, update security tools, and report anything suspicious.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🧪 Stay alert — awareness is your best defense</a:t>
            </a:r>
            <a:endParaRPr lang="en-IN" sz="2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972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E7DA13E-8823-5E91-2D3C-EFB8B10D8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7374"/>
            <a:ext cx="12192000" cy="68506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1820DE-2513-DB67-336F-1712A089B400}"/>
              </a:ext>
            </a:extLst>
          </p:cNvPr>
          <p:cNvSpPr txBox="1"/>
          <p:nvPr/>
        </p:nvSpPr>
        <p:spPr>
          <a:xfrm>
            <a:off x="3048000" y="120134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800" b="1" u="sng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Thank You + Q&amp;A</a:t>
            </a:r>
            <a:endParaRPr lang="en-IN" sz="4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0C34AE-0560-0199-1D58-A9586177BBF2}"/>
              </a:ext>
            </a:extLst>
          </p:cNvPr>
          <p:cNvSpPr txBox="1"/>
          <p:nvPr/>
        </p:nvSpPr>
        <p:spPr>
          <a:xfrm>
            <a:off x="4218039" y="6130101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Arial Black" panose="020B0A04020102020204" pitchFamily="34" charset="0"/>
              </a:rPr>
              <a:t>🙏 </a:t>
            </a:r>
            <a:r>
              <a:rPr lang="en-IN" sz="2800" i="1" dirty="0">
                <a:latin typeface="Arial Black" panose="020B0A04020102020204" pitchFamily="34" charset="0"/>
              </a:rPr>
              <a:t>Thank You!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ECA171-2A71-3EEA-686C-7834520F554E}"/>
              </a:ext>
            </a:extLst>
          </p:cNvPr>
          <p:cNvSpPr txBox="1"/>
          <p:nvPr/>
        </p:nvSpPr>
        <p:spPr>
          <a:xfrm>
            <a:off x="3048000" y="1879182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Arial Rounded MT Bold" panose="020F0704030504030204" pitchFamily="34" charset="0"/>
              </a:rPr>
              <a:t>👤 Presented by: Saptak Biswas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400" dirty="0">
              <a:latin typeface="Arial Rounded MT Bold" panose="020F07040305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Arial Rounded MT Bold" panose="020F0704030504030204" pitchFamily="34" charset="0"/>
              </a:rPr>
              <a:t>🎓 Intern at CodeAlpha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400" dirty="0">
              <a:latin typeface="Arial Rounded MT Bold" panose="020F07040305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Arial Rounded MT Bold" panose="020F0704030504030204" pitchFamily="34" charset="0"/>
              </a:rPr>
              <a:t>📩 Email: bsaptak5@gmail.com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2400" dirty="0">
              <a:latin typeface="Arial Rounded MT Bold" panose="020F07040305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Arial Rounded MT Bold" panose="020F0704030504030204" pitchFamily="34" charset="0"/>
              </a:rPr>
              <a:t>🤝 Let’s Stay Safe Online Together!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D304B8-7203-617A-FD3C-7B7E5F7FB6D3}"/>
              </a:ext>
            </a:extLst>
          </p:cNvPr>
          <p:cNvSpPr txBox="1"/>
          <p:nvPr/>
        </p:nvSpPr>
        <p:spPr>
          <a:xfrm>
            <a:off x="3873909" y="513801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800" dirty="0">
                <a:latin typeface="Arial Black" panose="020B0A04020102020204" pitchFamily="34" charset="0"/>
              </a:rPr>
              <a:t>➡️ </a:t>
            </a:r>
            <a:r>
              <a:rPr lang="en-IN" sz="2800" i="1" dirty="0">
                <a:latin typeface="Arial Black" panose="020B0A04020102020204" pitchFamily="34" charset="0"/>
              </a:rPr>
              <a:t>Any Questions?</a:t>
            </a:r>
            <a:endParaRPr lang="en-IN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844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51AC17-F7EF-26CA-2128-34B9CF4C45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5E20C9-113C-3337-E4DF-3A91F5302B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709561" y="4642154"/>
            <a:ext cx="772878" cy="7316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E70DF6-0B95-E908-37C2-F1B2E2DEB7BC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954484" y="0"/>
            <a:ext cx="8283032" cy="68945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F5F93A-168D-F488-E69B-554250DF079F}"/>
              </a:ext>
            </a:extLst>
          </p:cNvPr>
          <p:cNvSpPr txBox="1"/>
          <p:nvPr/>
        </p:nvSpPr>
        <p:spPr>
          <a:xfrm>
            <a:off x="1644992" y="145904"/>
            <a:ext cx="82830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IN" sz="4800" b="1" i="0" u="sng" strike="noStrike" kern="1200" cap="all" spc="0" normalizeH="0" baseline="0" noProof="0" dirty="0">
                <a:ln w="3175" cmpd="sng">
                  <a:noFill/>
                </a:ln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lgerian" panose="04020705040A02060702" pitchFamily="82" charset="0"/>
                <a:ea typeface="+mj-ea"/>
                <a:cs typeface="+mj-cs"/>
              </a:rPr>
              <a:t>Introduction to Phishing</a:t>
            </a:r>
            <a:endParaRPr lang="en-IN" sz="3600" u="sng" dirty="0"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B7DA96-A999-571E-1CF0-1E8DF5FD87F3}"/>
              </a:ext>
            </a:extLst>
          </p:cNvPr>
          <p:cNvSpPr txBox="1"/>
          <p:nvPr/>
        </p:nvSpPr>
        <p:spPr>
          <a:xfrm>
            <a:off x="307781" y="1045929"/>
            <a:ext cx="61746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2800" b="0" i="0" u="none" strike="noStrike" kern="1200" cap="all" spc="0" normalizeH="0" baseline="0" noProof="0" dirty="0">
                <a:ln w="3175" cmpd="sng">
                  <a:noFill/>
                </a:ln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ea typeface="+mj-ea"/>
                <a:cs typeface="+mj-cs"/>
              </a:rPr>
              <a:t>🔍 </a:t>
            </a:r>
            <a:r>
              <a:rPr kumimoji="0" lang="en-IN" sz="2800" b="0" i="1" u="none" strike="noStrike" kern="1200" cap="all" spc="0" normalizeH="0" baseline="0" noProof="0" dirty="0">
                <a:ln w="3175" cmpd="sng">
                  <a:noFill/>
                </a:ln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Arial Black" panose="020B0A04020102020204" pitchFamily="34" charset="0"/>
                <a:ea typeface="+mj-ea"/>
                <a:cs typeface="+mj-cs"/>
              </a:rPr>
              <a:t>What is Phishing?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A1C2CB-E3CE-58DF-4406-5B53E8624381}"/>
              </a:ext>
            </a:extLst>
          </p:cNvPr>
          <p:cNvSpPr txBox="1"/>
          <p:nvPr/>
        </p:nvSpPr>
        <p:spPr>
          <a:xfrm>
            <a:off x="307781" y="1711271"/>
            <a:ext cx="11402438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r>
              <a:rPr kumimoji="0" lang="en-US" sz="2400" b="0" i="0" u="none" strike="noStrike" kern="1200" cap="small" spc="0" normalizeH="0" baseline="0" noProof="0" dirty="0">
                <a:ln>
                  <a:noFill/>
                </a:ln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Rounded MT Bold" panose="020F0704030504030204" pitchFamily="34" charset="0"/>
              </a:rPr>
              <a:t>Phishing is a </a:t>
            </a:r>
            <a:r>
              <a:rPr kumimoji="0" lang="en-US" sz="2400" b="1" i="0" u="none" strike="noStrike" kern="1200" cap="small" spc="0" normalizeH="0" baseline="0" noProof="0" dirty="0">
                <a:ln>
                  <a:noFill/>
                </a:ln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Rounded MT Bold" panose="020F0704030504030204" pitchFamily="34" charset="0"/>
              </a:rPr>
              <a:t>cybercrime</a:t>
            </a:r>
            <a:r>
              <a:rPr kumimoji="0" lang="en-US" sz="2400" b="0" i="0" u="none" strike="noStrike" kern="1200" cap="small" spc="0" normalizeH="0" baseline="0" noProof="0" dirty="0">
                <a:ln>
                  <a:noFill/>
                </a:ln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Rounded MT Bold" panose="020F0704030504030204" pitchFamily="34" charset="0"/>
              </a:rPr>
              <a:t> where attackers impersonate legitimate organizations or individuals through </a:t>
            </a:r>
            <a:r>
              <a:rPr kumimoji="0" lang="en-US" sz="2400" b="1" i="0" u="none" strike="noStrike" kern="1200" cap="small" spc="0" normalizeH="0" baseline="0" noProof="0" dirty="0">
                <a:ln>
                  <a:noFill/>
                </a:ln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Rounded MT Bold" panose="020F0704030504030204" pitchFamily="34" charset="0"/>
              </a:rPr>
              <a:t>emails, messages, or websites</a:t>
            </a:r>
            <a:r>
              <a:rPr kumimoji="0" lang="en-US" sz="2400" b="0" i="0" u="none" strike="noStrike" kern="1200" cap="small" spc="0" normalizeH="0" baseline="0" noProof="0" dirty="0">
                <a:ln>
                  <a:noFill/>
                </a:ln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uLnTx/>
                <a:uFillTx/>
                <a:latin typeface="Arial Rounded MT Bold" panose="020F0704030504030204" pitchFamily="34" charset="0"/>
              </a:rPr>
              <a:t> to steal sensitive data such as login credentials, credit card numbers, or personal information.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2400" b="0" i="0" u="none" strike="noStrike" kern="1200" cap="small" spc="0" normalizeH="0" baseline="0" noProof="0" dirty="0">
              <a:ln>
                <a:noFill/>
              </a:ln>
              <a:solidFill>
                <a:schemeClr val="bg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uLnTx/>
              <a:uFillTx/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A form of social engineering attack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Delivered via email, SMS, websites, or even calls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Goal: Steal data, install malware, or hijack accounts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IN" sz="2100" b="0" i="0" u="none" strike="noStrike" kern="1200" cap="small" spc="0" normalizeH="0" baseline="0" noProof="0" dirty="0">
              <a:ln>
                <a:noFill/>
              </a:ln>
              <a:solidFill>
                <a:schemeClr val="bg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uLnTx/>
              <a:uFillTx/>
              <a:latin typeface="Arial Rounded MT Bold" panose="020F07040305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7043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FAC0CF-4100-0A72-A63D-6DDB575540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1039621"/>
            <a:ext cx="6096000" cy="51133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30CBA6-1409-9184-1E89-1FBF7962707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096000" y="1039621"/>
            <a:ext cx="6096000" cy="51133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59BB89-0D25-2CC4-775D-8B79E200D844}"/>
              </a:ext>
            </a:extLst>
          </p:cNvPr>
          <p:cNvSpPr txBox="1"/>
          <p:nvPr/>
        </p:nvSpPr>
        <p:spPr>
          <a:xfrm>
            <a:off x="1676400" y="208624"/>
            <a:ext cx="8839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Why Phishing is Dangerous</a:t>
            </a:r>
            <a:endParaRPr lang="en-IN" sz="4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36028B-3194-7BCF-92B1-AC88F23EEE57}"/>
              </a:ext>
            </a:extLst>
          </p:cNvPr>
          <p:cNvSpPr txBox="1"/>
          <p:nvPr/>
        </p:nvSpPr>
        <p:spPr>
          <a:xfrm>
            <a:off x="137653" y="1039621"/>
            <a:ext cx="71578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</a:rPr>
              <a:t>⚠️ </a:t>
            </a:r>
            <a:r>
              <a:rPr lang="en-US" sz="2800" i="1" dirty="0">
                <a:latin typeface="Arial Black" panose="020B0A04020102020204" pitchFamily="34" charset="0"/>
              </a:rPr>
              <a:t>Why is Phishing So Dangerous?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432CF5-E520-341C-7ECE-D82CAEE64589}"/>
              </a:ext>
            </a:extLst>
          </p:cNvPr>
          <p:cNvSpPr txBox="1"/>
          <p:nvPr/>
        </p:nvSpPr>
        <p:spPr>
          <a:xfrm>
            <a:off x="307258" y="1855960"/>
            <a:ext cx="1157748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📉 Financial Loss: Fraudulent transactions, credit card theft.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🔓 Data Breach: Leaks of personal, organizational, or customer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🧠 Identity Theft: Using your name and info for fake accounts.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💻 Malware Infections: Ransomware, keyloggers, spyware.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🧑‍💼 Reputation Damage: Loss of trust in companies or users.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🏢 Corporate Espionage: Stealing business secrets or access credentials.</a:t>
            </a:r>
            <a:endParaRPr lang="en-IN" sz="2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845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6DF19A-C5AF-5CB3-4680-8412DDFCF3FA}"/>
              </a:ext>
            </a:extLst>
          </p:cNvPr>
          <p:cNvSpPr txBox="1"/>
          <p:nvPr/>
        </p:nvSpPr>
        <p:spPr>
          <a:xfrm>
            <a:off x="49162" y="70973"/>
            <a:ext cx="120936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How Phishing Works (Attack Flow)</a:t>
            </a:r>
            <a:endParaRPr lang="en-IN" sz="4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C2B614-3937-B9CA-FC12-C91FBC609443}"/>
              </a:ext>
            </a:extLst>
          </p:cNvPr>
          <p:cNvSpPr txBox="1"/>
          <p:nvPr/>
        </p:nvSpPr>
        <p:spPr>
          <a:xfrm>
            <a:off x="186813" y="1053260"/>
            <a:ext cx="801329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/>
              <a:t>🔄 </a:t>
            </a:r>
            <a:r>
              <a:rPr lang="en-US" sz="2800" dirty="0">
                <a:latin typeface="Arial Black" panose="020B0A04020102020204" pitchFamily="34" charset="0"/>
              </a:rPr>
              <a:t>How Phishing Works (Attack Flow)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88F870-AB16-F2F8-BE9A-77D7DE151ED0}"/>
              </a:ext>
            </a:extLst>
          </p:cNvPr>
          <p:cNvSpPr txBox="1"/>
          <p:nvPr/>
        </p:nvSpPr>
        <p:spPr>
          <a:xfrm>
            <a:off x="186813" y="1727770"/>
            <a:ext cx="965527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🧑‍💻 Attacker creates fake email/website.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📧 Victim receives a convincing message.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🔗 Click on fake link or download attachment.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🔐 User enters credentials or runs malware.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🏴‍☠️ Attacker gains access to data/accounts.</a:t>
            </a:r>
            <a:endParaRPr lang="en-IN" sz="2400" dirty="0">
              <a:latin typeface="Arial Rounded MT Bold" panose="020F0704030504030204" pitchFamily="34" charset="0"/>
            </a:endParaRPr>
          </a:p>
        </p:txBody>
      </p:sp>
      <p:sp>
        <p:nvSpPr>
          <p:cNvPr id="9" name="Arrow: Curved Left 8">
            <a:extLst>
              <a:ext uri="{FF2B5EF4-FFF2-40B4-BE49-F238E27FC236}">
                <a16:creationId xmlns:a16="http://schemas.microsoft.com/office/drawing/2014/main" id="{A6DD2DC1-E978-C943-2E92-056B9AF79D81}"/>
              </a:ext>
            </a:extLst>
          </p:cNvPr>
          <p:cNvSpPr/>
          <p:nvPr/>
        </p:nvSpPr>
        <p:spPr>
          <a:xfrm>
            <a:off x="7836310" y="2601651"/>
            <a:ext cx="727588" cy="943897"/>
          </a:xfrm>
          <a:prstGeom prst="curved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0" name="Arrow: Curved Left 9">
            <a:extLst>
              <a:ext uri="{FF2B5EF4-FFF2-40B4-BE49-F238E27FC236}">
                <a16:creationId xmlns:a16="http://schemas.microsoft.com/office/drawing/2014/main" id="{16B066EC-277E-03F3-7C36-843559C2EDB6}"/>
              </a:ext>
            </a:extLst>
          </p:cNvPr>
          <p:cNvSpPr/>
          <p:nvPr/>
        </p:nvSpPr>
        <p:spPr>
          <a:xfrm>
            <a:off x="7772400" y="1828910"/>
            <a:ext cx="727588" cy="840658"/>
          </a:xfrm>
          <a:prstGeom prst="curved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1" name="Arrow: Curved Left 10">
            <a:extLst>
              <a:ext uri="{FF2B5EF4-FFF2-40B4-BE49-F238E27FC236}">
                <a16:creationId xmlns:a16="http://schemas.microsoft.com/office/drawing/2014/main" id="{7E4FAE77-79C2-A558-C79A-F82143B6F3B5}"/>
              </a:ext>
            </a:extLst>
          </p:cNvPr>
          <p:cNvSpPr/>
          <p:nvPr/>
        </p:nvSpPr>
        <p:spPr>
          <a:xfrm>
            <a:off x="7897760" y="3374392"/>
            <a:ext cx="727588" cy="943897"/>
          </a:xfrm>
          <a:prstGeom prst="curved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2" name="Arrow: Curved Left 11">
            <a:extLst>
              <a:ext uri="{FF2B5EF4-FFF2-40B4-BE49-F238E27FC236}">
                <a16:creationId xmlns:a16="http://schemas.microsoft.com/office/drawing/2014/main" id="{2B81A96A-CBDB-5D44-D18A-156EA2116C8D}"/>
              </a:ext>
            </a:extLst>
          </p:cNvPr>
          <p:cNvSpPr/>
          <p:nvPr/>
        </p:nvSpPr>
        <p:spPr>
          <a:xfrm>
            <a:off x="7959210" y="4114615"/>
            <a:ext cx="727588" cy="943897"/>
          </a:xfrm>
          <a:prstGeom prst="curved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405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0872BF6-1F68-5133-231A-E6675DB396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037F12-15E3-A040-A117-3D3B5DF6F598}"/>
              </a:ext>
            </a:extLst>
          </p:cNvPr>
          <p:cNvSpPr txBox="1"/>
          <p:nvPr/>
        </p:nvSpPr>
        <p:spPr>
          <a:xfrm>
            <a:off x="3617407" y="6858000"/>
            <a:ext cx="85745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4" tooltip="https://www.flickr.com/photos/mikemacmarketing/3658812525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5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IN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10DAAA-34FB-63A4-A059-4A03CFD0C150}"/>
              </a:ext>
            </a:extLst>
          </p:cNvPr>
          <p:cNvSpPr txBox="1"/>
          <p:nvPr/>
        </p:nvSpPr>
        <p:spPr>
          <a:xfrm>
            <a:off x="1238864" y="139799"/>
            <a:ext cx="97142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Recognizing Phishing Emails</a:t>
            </a:r>
            <a:endParaRPr lang="en-IN" sz="48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8844C2-75AB-61AC-8A36-22025476E97D}"/>
              </a:ext>
            </a:extLst>
          </p:cNvPr>
          <p:cNvSpPr txBox="1"/>
          <p:nvPr/>
        </p:nvSpPr>
        <p:spPr>
          <a:xfrm>
            <a:off x="137651" y="1368832"/>
            <a:ext cx="67547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</a:rPr>
              <a:t>📧 </a:t>
            </a:r>
            <a:r>
              <a:rPr lang="en-US" sz="2800" i="1" dirty="0">
                <a:latin typeface="Arial Black" panose="020B0A04020102020204" pitchFamily="34" charset="0"/>
              </a:rPr>
              <a:t>How to Spot a Phishing Email</a:t>
            </a:r>
            <a:endParaRPr lang="en-IN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6344B5-37AF-D394-ACC5-1EE16AF8C7B0}"/>
              </a:ext>
            </a:extLst>
          </p:cNvPr>
          <p:cNvSpPr txBox="1"/>
          <p:nvPr/>
        </p:nvSpPr>
        <p:spPr>
          <a:xfrm>
            <a:off x="363794" y="2554295"/>
            <a:ext cx="1092363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❌ Unusual Sender Address (e.g. </a:t>
            </a:r>
            <a:r>
              <a:rPr lang="en-US" sz="2400" dirty="0">
                <a:latin typeface="Arial Rounded MT Bold" panose="020F07040305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admin@paypaI.com</a:t>
            </a:r>
            <a:r>
              <a:rPr lang="en-US" sz="2400" dirty="0">
                <a:latin typeface="Arial Rounded MT Bold" panose="020F0704030504030204" pitchFamily="34" charset="0"/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📎 Unexpected Attachments or Links.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❗ Urgent/Threatening Language (“Your account will be locked!”).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🔤 Grammatical Errors &amp; Poor Formatting.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🌐 Mismatched URLs (Hover over links → check destination).</a:t>
            </a:r>
            <a:endParaRPr lang="en-IN" sz="2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031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4A16329-7EE2-FB1D-D2A5-E56F1C559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3C5601-CB64-2F48-EA42-DBBAEC855BA8}"/>
              </a:ext>
            </a:extLst>
          </p:cNvPr>
          <p:cNvSpPr txBox="1"/>
          <p:nvPr/>
        </p:nvSpPr>
        <p:spPr>
          <a:xfrm>
            <a:off x="2059858" y="129967"/>
            <a:ext cx="807228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Spotting Fake Websites</a:t>
            </a:r>
            <a:endParaRPr lang="en-IN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9EEA4-BE3A-1ECA-7380-2A16A5DD19C5}"/>
              </a:ext>
            </a:extLst>
          </p:cNvPr>
          <p:cNvSpPr txBox="1"/>
          <p:nvPr/>
        </p:nvSpPr>
        <p:spPr>
          <a:xfrm>
            <a:off x="393290" y="1346501"/>
            <a:ext cx="70841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</a:rPr>
              <a:t>🌐 </a:t>
            </a:r>
            <a:r>
              <a:rPr lang="en-US" sz="2800" i="1" dirty="0">
                <a:latin typeface="Arial Black" panose="020B0A04020102020204" pitchFamily="34" charset="0"/>
              </a:rPr>
              <a:t>How to Identify Fake Websites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10424-2F33-C8FA-53B4-B04A1D40ADC8}"/>
              </a:ext>
            </a:extLst>
          </p:cNvPr>
          <p:cNvSpPr txBox="1"/>
          <p:nvPr/>
        </p:nvSpPr>
        <p:spPr>
          <a:xfrm>
            <a:off x="393290" y="2255258"/>
            <a:ext cx="1096296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🕵️‍♂️ Check the URL carefully (misspelled domains like go0gle.com).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🔒 Look for HTTPS &amp; padlock icon (but don’t rely only on it).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🧱 Low-quality design and poor grammar.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🔗 Pop-ups or forced downloads.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 Rounded MT Bold" panose="020F07040305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🧪 Use tools like: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Google Safe Browsing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 Rounded MT Bold" panose="020F0704030504030204" pitchFamily="34" charset="0"/>
              </a:rPr>
              <a:t>Virustotal</a:t>
            </a:r>
            <a:endParaRPr lang="en-IN" sz="2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920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E3508B6-BA97-BCB5-BEEB-70845DD24C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657600" y="990600"/>
            <a:ext cx="4876800" cy="4876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36824D-FFE6-9324-4635-93DE33188050}"/>
              </a:ext>
            </a:extLst>
          </p:cNvPr>
          <p:cNvSpPr txBox="1"/>
          <p:nvPr/>
        </p:nvSpPr>
        <p:spPr>
          <a:xfrm>
            <a:off x="1558413" y="129966"/>
            <a:ext cx="90751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Social Engineering Tactics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5CAADB-26D2-C3F5-DDA8-FD820C76342E}"/>
              </a:ext>
            </a:extLst>
          </p:cNvPr>
          <p:cNvSpPr txBox="1"/>
          <p:nvPr/>
        </p:nvSpPr>
        <p:spPr>
          <a:xfrm>
            <a:off x="216310" y="1093526"/>
            <a:ext cx="84557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Rounded MT Bold" panose="020F0704030504030204" pitchFamily="34" charset="0"/>
              </a:rPr>
              <a:t>🎭 </a:t>
            </a:r>
            <a:r>
              <a:rPr lang="en-US" sz="2800" i="1" dirty="0">
                <a:latin typeface="Arial Rounded MT Bold" panose="020F0704030504030204" pitchFamily="34" charset="0"/>
              </a:rPr>
              <a:t>Social Engineering Tactics Used in Phishing</a:t>
            </a:r>
            <a:endParaRPr lang="en-IN" sz="2800" dirty="0">
              <a:latin typeface="Arial Rounded MT Bold" panose="020F07040305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BC49FA-2DD3-5658-AB28-0908F822AB44}"/>
              </a:ext>
            </a:extLst>
          </p:cNvPr>
          <p:cNvSpPr txBox="1"/>
          <p:nvPr/>
        </p:nvSpPr>
        <p:spPr>
          <a:xfrm>
            <a:off x="216310" y="1749309"/>
            <a:ext cx="1152340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dirty="0">
                <a:latin typeface="Arial Black" panose="020B0A04020102020204" pitchFamily="34" charset="0"/>
              </a:rPr>
              <a:t>Phishing attackers play with </a:t>
            </a:r>
            <a:r>
              <a:rPr lang="en-US" sz="2400" b="1" dirty="0">
                <a:latin typeface="Arial Black" panose="020B0A04020102020204" pitchFamily="34" charset="0"/>
              </a:rPr>
              <a:t>human psychology</a:t>
            </a:r>
            <a:r>
              <a:rPr lang="en-US" sz="2400" dirty="0">
                <a:latin typeface="Arial Black" panose="020B0A04020102020204" pitchFamily="34" charset="0"/>
              </a:rPr>
              <a:t>:</a:t>
            </a:r>
          </a:p>
          <a:p>
            <a:pPr>
              <a:buNone/>
            </a:pPr>
            <a:endParaRPr lang="en-US" sz="2400" dirty="0">
              <a:latin typeface="Arial Black" panose="020B0A04020102020204" pitchFamily="34" charset="0"/>
            </a:endParaRPr>
          </a:p>
          <a:p>
            <a:pPr>
              <a:buNone/>
            </a:pPr>
            <a:r>
              <a:rPr lang="en-US" sz="2400" b="1" dirty="0">
                <a:latin typeface="Arial Black" panose="020B0A04020102020204" pitchFamily="34" charset="0"/>
              </a:rPr>
              <a:t>🔑 Common Tricks:</a:t>
            </a:r>
          </a:p>
          <a:p>
            <a:pPr>
              <a:buNone/>
            </a:pPr>
            <a:endParaRPr lang="en-US" sz="2400" b="1" dirty="0">
              <a:latin typeface="Arial Black" panose="020B0A040201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Black" panose="020B0A04020102020204" pitchFamily="34" charset="0"/>
              </a:rPr>
              <a:t>⏳ </a:t>
            </a:r>
            <a:r>
              <a:rPr lang="en-US" sz="2400" b="1" dirty="0">
                <a:latin typeface="Arial Black" panose="020B0A04020102020204" pitchFamily="34" charset="0"/>
              </a:rPr>
              <a:t>Urgency</a:t>
            </a:r>
            <a:r>
              <a:rPr lang="en-US" sz="2400" dirty="0">
                <a:latin typeface="Arial Black" panose="020B0A04020102020204" pitchFamily="34" charset="0"/>
              </a:rPr>
              <a:t>: “Your account will be suspended in 1 hour!”.</a:t>
            </a:r>
          </a:p>
          <a:p>
            <a:endParaRPr lang="en-US" sz="2400" dirty="0">
              <a:latin typeface="Arial Black" panose="020B0A040201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Black" panose="020B0A04020102020204" pitchFamily="34" charset="0"/>
              </a:rPr>
              <a:t>🎁 </a:t>
            </a:r>
            <a:r>
              <a:rPr lang="en-US" sz="2400" b="1" dirty="0">
                <a:latin typeface="Arial Black" panose="020B0A04020102020204" pitchFamily="34" charset="0"/>
              </a:rPr>
              <a:t>Tempting Offers</a:t>
            </a:r>
            <a:r>
              <a:rPr lang="en-US" sz="2400" dirty="0">
                <a:latin typeface="Arial Black" panose="020B0A04020102020204" pitchFamily="34" charset="0"/>
              </a:rPr>
              <a:t>: “You’ve won a free iPhone!”.</a:t>
            </a:r>
          </a:p>
          <a:p>
            <a:endParaRPr lang="en-US" sz="2400" dirty="0">
              <a:latin typeface="Arial Black" panose="020B0A040201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Black" panose="020B0A04020102020204" pitchFamily="34" charset="0"/>
              </a:rPr>
              <a:t>🧍 </a:t>
            </a:r>
            <a:r>
              <a:rPr lang="en-US" sz="2400" b="1" dirty="0">
                <a:latin typeface="Arial Black" panose="020B0A04020102020204" pitchFamily="34" charset="0"/>
              </a:rPr>
              <a:t>Impersonation</a:t>
            </a:r>
            <a:r>
              <a:rPr lang="en-US" sz="2400" dirty="0">
                <a:latin typeface="Arial Black" panose="020B0A04020102020204" pitchFamily="34" charset="0"/>
              </a:rPr>
              <a:t>: Fake emails from CEO, HR, bank.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Arial Black" panose="020B0A040201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Black" panose="020B0A04020102020204" pitchFamily="34" charset="0"/>
              </a:rPr>
              <a:t>🧨 </a:t>
            </a:r>
            <a:r>
              <a:rPr lang="en-US" sz="2400" b="1" dirty="0">
                <a:latin typeface="Arial Black" panose="020B0A04020102020204" pitchFamily="34" charset="0"/>
              </a:rPr>
              <a:t>Fear or Threats</a:t>
            </a:r>
            <a:r>
              <a:rPr lang="en-US" sz="2400" dirty="0">
                <a:latin typeface="Arial Black" panose="020B0A04020102020204" pitchFamily="34" charset="0"/>
              </a:rPr>
              <a:t>: "IRS has filed a case against you!“.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Arial Black" panose="020B0A040201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 Black" panose="020B0A04020102020204" pitchFamily="34" charset="0"/>
              </a:rPr>
              <a:t>🤝 </a:t>
            </a:r>
            <a:r>
              <a:rPr lang="en-US" sz="2400" b="1" dirty="0">
                <a:latin typeface="Arial Black" panose="020B0A04020102020204" pitchFamily="34" charset="0"/>
              </a:rPr>
              <a:t>Trust Exploitation</a:t>
            </a:r>
            <a:r>
              <a:rPr lang="en-US" sz="2400" dirty="0">
                <a:latin typeface="Arial Black" panose="020B0A04020102020204" pitchFamily="34" charset="0"/>
              </a:rPr>
              <a:t>: "Reset your password from this link"</a:t>
            </a:r>
          </a:p>
        </p:txBody>
      </p:sp>
    </p:spTree>
    <p:extLst>
      <p:ext uri="{BB962C8B-B14F-4D97-AF65-F5344CB8AC3E}">
        <p14:creationId xmlns:p14="http://schemas.microsoft.com/office/powerpoint/2010/main" val="3837101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42C835F-2A3F-E93D-5324-8C8BD4057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298244" y="1579854"/>
            <a:ext cx="3802124" cy="422458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C8FB8EAF-35FE-F57C-D104-0162E6A73D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34962" y="1756308"/>
            <a:ext cx="3286432" cy="4076991"/>
          </a:xfrm>
          <a:prstGeom prst="rect">
            <a:avLst/>
          </a:prstGeom>
          <a:effectLst>
            <a:glow rad="101600">
              <a:srgbClr val="00B050">
                <a:alpha val="60000"/>
              </a:srgbClr>
            </a:glo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E2CCD8-0C16-8C35-3C38-95FEE1E16087}"/>
              </a:ext>
            </a:extLst>
          </p:cNvPr>
          <p:cNvSpPr txBox="1"/>
          <p:nvPr/>
        </p:nvSpPr>
        <p:spPr>
          <a:xfrm>
            <a:off x="1061884" y="80805"/>
            <a:ext cx="100682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Algerian" panose="04020705040A02060702" pitchFamily="82" charset="0"/>
              </a:rPr>
              <a:t>Best Practices to Stay Safe</a:t>
            </a:r>
            <a:endParaRPr lang="en-IN" sz="4800" dirty="0"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54D496-232D-D2FF-6A32-1D872883C630}"/>
              </a:ext>
            </a:extLst>
          </p:cNvPr>
          <p:cNvSpPr txBox="1"/>
          <p:nvPr/>
        </p:nvSpPr>
        <p:spPr>
          <a:xfrm>
            <a:off x="117986" y="1024701"/>
            <a:ext cx="83279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</a:rPr>
              <a:t>🛡️ </a:t>
            </a:r>
            <a:r>
              <a:rPr lang="en-US" sz="2800" i="1" dirty="0">
                <a:latin typeface="Arial Black" panose="020B0A04020102020204" pitchFamily="34" charset="0"/>
              </a:rPr>
              <a:t>How to Protect Yourself from Phishing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7D7111-B496-91CD-B3E6-BA3ABA3332BF}"/>
              </a:ext>
            </a:extLst>
          </p:cNvPr>
          <p:cNvSpPr txBox="1"/>
          <p:nvPr/>
        </p:nvSpPr>
        <p:spPr>
          <a:xfrm>
            <a:off x="223684" y="1660820"/>
            <a:ext cx="610091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400" b="1" dirty="0"/>
              <a:t>✅ DOs:</a:t>
            </a:r>
          </a:p>
          <a:p>
            <a:pPr>
              <a:buNone/>
            </a:pPr>
            <a:endParaRPr lang="en-IN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Hover over links before clicking.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Use </a:t>
            </a:r>
            <a:r>
              <a:rPr lang="en-IN" sz="2400" b="1" dirty="0"/>
              <a:t>two-factor authentication (2FA).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Check sender email and domain carefully.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Keep antivirus and browser up to date.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Report suspicious messages to IT/admin.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E05F78-4BB4-C4B6-454E-DC2166CA7EAF}"/>
              </a:ext>
            </a:extLst>
          </p:cNvPr>
          <p:cNvSpPr txBox="1"/>
          <p:nvPr/>
        </p:nvSpPr>
        <p:spPr>
          <a:xfrm>
            <a:off x="6403258" y="1660820"/>
            <a:ext cx="573958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400" b="1" dirty="0"/>
              <a:t>❌ DON’Ts:</a:t>
            </a:r>
          </a:p>
          <a:p>
            <a:pPr>
              <a:buNone/>
            </a:pPr>
            <a:endParaRPr lang="en-IN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Don’t click unknown links or attachments.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Don’t trust emails asking for passwords or OTPs.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Never share sensitive info via email/chat.</a:t>
            </a:r>
          </a:p>
        </p:txBody>
      </p:sp>
    </p:spTree>
    <p:extLst>
      <p:ext uri="{BB962C8B-B14F-4D97-AF65-F5344CB8AC3E}">
        <p14:creationId xmlns:p14="http://schemas.microsoft.com/office/powerpoint/2010/main" val="3686553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E136A1A-7996-B84A-7234-B66B0C250F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2994"/>
            <a:ext cx="12191999" cy="68550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BB8E04-8B45-04FC-E60D-8FC5D20048B3}"/>
              </a:ext>
            </a:extLst>
          </p:cNvPr>
          <p:cNvSpPr txBox="1"/>
          <p:nvPr/>
        </p:nvSpPr>
        <p:spPr>
          <a:xfrm>
            <a:off x="1052051" y="120134"/>
            <a:ext cx="1008789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Real-World Phishing Examples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AC3835-7A0F-EE54-383B-9AF23AC52BED}"/>
              </a:ext>
            </a:extLst>
          </p:cNvPr>
          <p:cNvSpPr txBox="1"/>
          <p:nvPr/>
        </p:nvSpPr>
        <p:spPr>
          <a:xfrm>
            <a:off x="2925096" y="1167440"/>
            <a:ext cx="63418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Arial Black" panose="020B0A04020102020204" pitchFamily="34" charset="0"/>
              </a:rPr>
              <a:t>🌍 </a:t>
            </a:r>
            <a:r>
              <a:rPr lang="en-IN" sz="2800" i="1" dirty="0">
                <a:latin typeface="Arial Black" panose="020B0A04020102020204" pitchFamily="34" charset="0"/>
              </a:rPr>
              <a:t>Real-World Phishing Attacks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C822CB-B10B-396F-E98D-1620EF2F73F3}"/>
              </a:ext>
            </a:extLst>
          </p:cNvPr>
          <p:cNvSpPr txBox="1"/>
          <p:nvPr/>
        </p:nvSpPr>
        <p:spPr>
          <a:xfrm>
            <a:off x="422786" y="1905506"/>
            <a:ext cx="1134642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latin typeface="Arial Rounded MT Bold" panose="020F0704030504030204" pitchFamily="34" charset="0"/>
              </a:rPr>
              <a:t>🧪 1. Google Docs Scam (2017):Users received an email “John has shared a doc with you” → clicked link → fake Google login → credentials stolen.</a:t>
            </a:r>
          </a:p>
          <a:p>
            <a:endParaRPr lang="en-IN" sz="2400" dirty="0">
              <a:latin typeface="Arial Rounded MT Bold" panose="020F0704030504030204" pitchFamily="34" charset="0"/>
            </a:endParaRPr>
          </a:p>
          <a:p>
            <a:r>
              <a:rPr lang="en-IN" sz="2400" dirty="0">
                <a:latin typeface="Arial Rounded MT Bold" panose="020F0704030504030204" pitchFamily="34" charset="0"/>
              </a:rPr>
              <a:t>🏦 2. PayPal Fake </a:t>
            </a:r>
            <a:r>
              <a:rPr lang="en-IN" sz="2400" dirty="0" err="1">
                <a:latin typeface="Arial Rounded MT Bold" panose="020F0704030504030204" pitchFamily="34" charset="0"/>
              </a:rPr>
              <a:t>Alert:“Your</a:t>
            </a:r>
            <a:r>
              <a:rPr lang="en-IN" sz="2400" dirty="0">
                <a:latin typeface="Arial Rounded MT Bold" panose="020F0704030504030204" pitchFamily="34" charset="0"/>
              </a:rPr>
              <a:t> PayPal account is on hold” → link led to lookalike login page → card details stolen.</a:t>
            </a:r>
          </a:p>
          <a:p>
            <a:endParaRPr lang="en-IN" sz="2400" dirty="0">
              <a:latin typeface="Arial Rounded MT Bold" panose="020F0704030504030204" pitchFamily="34" charset="0"/>
            </a:endParaRPr>
          </a:p>
          <a:p>
            <a:r>
              <a:rPr lang="en-IN" sz="2400" dirty="0">
                <a:latin typeface="Arial Rounded MT Bold" panose="020F0704030504030204" pitchFamily="34" charset="0"/>
              </a:rPr>
              <a:t>🛑 3. COVID-19 Relief </a:t>
            </a:r>
            <a:r>
              <a:rPr lang="en-IN" sz="2400" dirty="0" err="1">
                <a:latin typeface="Arial Rounded MT Bold" panose="020F0704030504030204" pitchFamily="34" charset="0"/>
              </a:rPr>
              <a:t>Scams:Government</a:t>
            </a:r>
            <a:r>
              <a:rPr lang="en-IN" sz="2400" dirty="0">
                <a:latin typeface="Arial Rounded MT Bold" panose="020F0704030504030204" pitchFamily="34" charset="0"/>
              </a:rPr>
              <a:t> impersonation offering “relief funds” during lockdown → victims gave Aadhaar &amp; bank details</a:t>
            </a:r>
          </a:p>
        </p:txBody>
      </p:sp>
    </p:spTree>
    <p:extLst>
      <p:ext uri="{BB962C8B-B14F-4D97-AF65-F5344CB8AC3E}">
        <p14:creationId xmlns:p14="http://schemas.microsoft.com/office/powerpoint/2010/main" val="18898892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98</TotalTime>
  <Words>779</Words>
  <Application>Microsoft Office PowerPoint</Application>
  <PresentationFormat>Widescreen</PresentationFormat>
  <Paragraphs>137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Algerian</vt:lpstr>
      <vt:lpstr>Arial</vt:lpstr>
      <vt:lpstr>Arial Black</vt:lpstr>
      <vt:lpstr>Arial Rounded MT Bold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bsaptak5@outlook.com</dc:creator>
  <cp:lastModifiedBy>bsaptak5@outlook.com</cp:lastModifiedBy>
  <cp:revision>1</cp:revision>
  <dcterms:created xsi:type="dcterms:W3CDTF">2025-06-19T17:59:26Z</dcterms:created>
  <dcterms:modified xsi:type="dcterms:W3CDTF">2025-06-19T19:38:08Z</dcterms:modified>
</cp:coreProperties>
</file>

<file path=docProps/thumbnail.jpeg>
</file>